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7"/>
  </p:sldMasterIdLst>
  <p:notesMasterIdLst>
    <p:notesMasterId r:id="rId26"/>
  </p:notesMasterIdLst>
  <p:handoutMasterIdLst>
    <p:handoutMasterId r:id="rId27"/>
  </p:handoutMasterIdLst>
  <p:sldIdLst>
    <p:sldId id="256" r:id="rId8"/>
    <p:sldId id="257" r:id="rId9"/>
    <p:sldId id="258" r:id="rId10"/>
    <p:sldId id="259" r:id="rId11"/>
    <p:sldId id="260" r:id="rId12"/>
    <p:sldId id="265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70" r:id="rId22"/>
    <p:sldId id="272" r:id="rId23"/>
    <p:sldId id="271" r:id="rId24"/>
    <p:sldId id="273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ikado Bold" panose="02000000000000000000" charset="0"/>
      <p:bold r:id="rId32"/>
      <p:boldItalic r:id="rId33"/>
    </p:embeddedFont>
    <p:embeddedFont>
      <p:font typeface="Mikado Medium" panose="02000000000000000000" charset="0"/>
      <p:regular r:id="rId34"/>
      <p:italic r:id="rId35"/>
    </p:embeddedFont>
    <p:embeddedFont>
      <p:font typeface="Mikado Regular" panose="02000000000000000000" charset="0"/>
      <p:regular r:id="rId36"/>
      <p: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bes, Lisa" initials="FL" lastIdx="16" clrIdx="0">
    <p:extLst>
      <p:ext uri="{19B8F6BF-5375-455C-9EA6-DF929625EA0E}">
        <p15:presenceInfo xmlns:p15="http://schemas.microsoft.com/office/powerpoint/2012/main" userId="Forbes, Lisa" providerId="None"/>
      </p:ext>
    </p:extLst>
  </p:cmAuthor>
  <p:cmAuthor id="2" name="Jessica Roy" initials="JR" lastIdx="14" clrIdx="1">
    <p:extLst>
      <p:ext uri="{19B8F6BF-5375-455C-9EA6-DF929625EA0E}">
        <p15:presenceInfo xmlns:p15="http://schemas.microsoft.com/office/powerpoint/2012/main" userId="S-1-5-21-2425304196-658290077-3312937313-29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AB"/>
    <a:srgbClr val="E21776"/>
    <a:srgbClr val="00A1DE"/>
    <a:srgbClr val="00A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84019" autoAdjust="0"/>
  </p:normalViewPr>
  <p:slideViewPr>
    <p:cSldViewPr snapToObjects="1">
      <p:cViewPr varScale="1">
        <p:scale>
          <a:sx n="96" d="100"/>
          <a:sy n="96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4.xml"/><Relationship Id="rId34" Type="http://schemas.openxmlformats.org/officeDocument/2006/relationships/font" Target="fonts/font7.fntdata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7D66-2F29-7B43-909C-428E40D27DA4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DB88-53F8-6945-916B-DD6D75A135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3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AAE07-E0E9-074D-A87E-C58C2302B7A9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BBF6-CDC3-794A-9D86-6379A88A7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Kids can generate web access codes directly on our website. This allows them to create their own digital notebooks and track their reading. Kids can personalize their notebooks with a nickname and avatar, and the notebook will store any contributions kids make to other parts of our website, such as jokes and stories.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53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Kids can read jokes submitted by other kids. There is an option to like a joke and sort the jokes by most popular and trending.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Kids can submit their own jokes, which will be posted to the site. 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34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Kean Soo has written an original web comic called </a:t>
            </a:r>
            <a:r>
              <a:rPr lang="en-US" sz="1200" i="1" dirty="0"/>
              <a:t>The Transfer Student</a:t>
            </a:r>
            <a:r>
              <a:rPr lang="en-US" sz="1200" dirty="0"/>
              <a:t>. Kids can read it and then participate in discussion questions with other kids. For bilingual kids, Yves </a:t>
            </a:r>
            <a:r>
              <a:rPr lang="en-US" sz="1200" dirty="0" err="1"/>
              <a:t>Bourgelas</a:t>
            </a:r>
            <a:r>
              <a:rPr lang="en-US" sz="1200" dirty="0"/>
              <a:t> has written an original web comic in French that they can check out as well.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8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Colouring</a:t>
            </a:r>
            <a:r>
              <a:rPr lang="en-US" sz="1200" dirty="0"/>
              <a:t> sheets ranging from simple to advanced for parents to print out for kids of all ages.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25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Kids answer our book-finder questions to find the book most suited to them.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25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Vote in the Battle of the Books! This is an 8-book tournament in which two books battle for top choice each week. All of the books are available as </a:t>
            </a:r>
            <a:r>
              <a:rPr lang="en-US" sz="1200" dirty="0" err="1"/>
              <a:t>ebooks</a:t>
            </a:r>
            <a:r>
              <a:rPr lang="en-US" sz="1200" dirty="0"/>
              <a:t>, so kids can read the books online and then vote for their </a:t>
            </a:r>
            <a:r>
              <a:rPr lang="en-US" sz="1200" dirty="0" err="1"/>
              <a:t>favourite</a:t>
            </a:r>
            <a:r>
              <a:rPr lang="en-US" sz="1200" dirty="0"/>
              <a:t>. At the end of the summer one book will be crowned as the summer’s champion.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18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will be offering 28 online readings and workshops that can be accessed through the Kids’ Site, including videos from Dave </a:t>
            </a:r>
            <a:r>
              <a:rPr lang="en-US" sz="1200" dirty="0" err="1"/>
              <a:t>Whamond</a:t>
            </a:r>
            <a:r>
              <a:rPr lang="en-US" sz="1200" dirty="0"/>
              <a:t>, Kean Soo and Yves </a:t>
            </a:r>
            <a:r>
              <a:rPr lang="en-US" sz="1200" dirty="0" err="1"/>
              <a:t>Bourgelas</a:t>
            </a:r>
            <a:r>
              <a:rPr lang="en-US" sz="1200" dirty="0"/>
              <a:t>.</a:t>
            </a:r>
            <a:r>
              <a:rPr lang="en-US" sz="1200" b="1" dirty="0"/>
              <a:t> </a:t>
            </a:r>
            <a:endParaRPr lang="en-CA" sz="1200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Kids can add the books they have read, what they want to read and what they recommend.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1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Each time a kid adds a book or submits content, such as reading a book or answering a trivia question, they are rewarded with a digital badge that is stored in their notebook.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There’s so many things to do! Read a web comic, read or write jokes, guess some trivia, help create some silly stories and do some </a:t>
            </a:r>
            <a:r>
              <a:rPr lang="en-US" sz="1200" dirty="0" err="1"/>
              <a:t>colouring</a:t>
            </a:r>
            <a:r>
              <a:rPr lang="en-US" sz="1200" dirty="0"/>
              <a:t>. We’ve also started some stories for kids to finish.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5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have </a:t>
            </a:r>
            <a:r>
              <a:rPr lang="en-US" sz="1200" dirty="0" err="1"/>
              <a:t>ebooks</a:t>
            </a:r>
            <a:r>
              <a:rPr lang="en-US" sz="1200" dirty="0"/>
              <a:t> for all ages and interests, and in both English and French. Once kids set up their online notebooks, they can access the </a:t>
            </a:r>
            <a:r>
              <a:rPr lang="en-US" sz="1200" dirty="0" err="1"/>
              <a:t>ebooks</a:t>
            </a:r>
            <a:r>
              <a:rPr lang="en-US" sz="1200" dirty="0"/>
              <a:t> at any time over the summer—no waiting lists or restrictions!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2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Kids can share what they think about books they have read for other kids to see.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4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Each week, we will have a new multiple choice trivia question for kids to answer. After selecting an answer, kids see an explanation and a prompt to explore the topic further.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5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Our silly stories ask kids to add their own words to a pre-written, hidden story. Once kids fill in the word prompts, the full story is revealed—and it’s usually silly! 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20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have story starters, where kids continue writing a story that we’ve started for them. Kids can also read the story endings that other kids have submitted.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3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2" name="Picture 1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12192001" cy="57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57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12192000" cy="57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9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95959"/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71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5223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5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9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E21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E217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7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2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6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ig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0"/>
            <a:ext cx="3324459" cy="2906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" y="0"/>
            <a:ext cx="3324457" cy="29066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9376" y="249289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5223AB"/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9376" y="378739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6" name="Picture 5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367" y="0"/>
            <a:ext cx="2024724" cy="1770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Partn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14" name="Picture 13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13" name="Picture 12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38544"/>
            <a:ext cx="10515600" cy="376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684442"/>
            <a:ext cx="10192657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CED660AE-8F72-5944-9C00-6D1D126577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6" r:id="rId2"/>
    <p:sldLayoutId id="2147483724" r:id="rId3"/>
    <p:sldLayoutId id="2147483729" r:id="rId4"/>
    <p:sldLayoutId id="2147483712" r:id="rId5"/>
    <p:sldLayoutId id="2147483722" r:id="rId6"/>
    <p:sldLayoutId id="2147483713" r:id="rId7"/>
    <p:sldLayoutId id="2147483721" r:id="rId8"/>
    <p:sldLayoutId id="2147483720" r:id="rId9"/>
    <p:sldLayoutId id="2147483651" r:id="rId10"/>
    <p:sldLayoutId id="2147483695" r:id="rId11"/>
    <p:sldLayoutId id="2147483696" r:id="rId12"/>
    <p:sldLayoutId id="2147483725" r:id="rId13"/>
    <p:sldLayoutId id="2147483718" r:id="rId14"/>
    <p:sldLayoutId id="2147483715" r:id="rId15"/>
    <p:sldLayoutId id="2147483716" r:id="rId16"/>
    <p:sldLayoutId id="2147483717" r:id="rId17"/>
    <p:sldLayoutId id="2147483704" r:id="rId18"/>
    <p:sldLayoutId id="214748372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 spc="0">
          <a:solidFill>
            <a:schemeClr val="tx1"/>
          </a:solidFill>
          <a:latin typeface="+mj-lt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4894" y="1524000"/>
            <a:ext cx="10852151" cy="129235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5223AB"/>
                </a:solidFill>
              </a:rPr>
              <a:t>  Kids’ Site Features</a:t>
            </a:r>
            <a:endParaRPr lang="en-CA" b="1" dirty="0">
              <a:solidFill>
                <a:srgbClr val="5223AB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2425" y="3620727"/>
            <a:ext cx="10852151" cy="77719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rgbClr val="5223AB"/>
                </a:solidFill>
              </a:rPr>
              <a:t>Website goes LIVE on June 15, 2020!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www.tdsummerreadingclub.ca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833" y="3033874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*Note: Contains a combination of 2019 &amp; 2020 images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656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39888" y="358584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Story Starters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1138517"/>
            <a:ext cx="5638800" cy="40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6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9714" y="356678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Read Jokes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300" y="1143000"/>
            <a:ext cx="5444053" cy="39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0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336558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           Write Jokes  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1143000"/>
            <a:ext cx="4876800" cy="40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8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28405" y="403411"/>
            <a:ext cx="4443995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            Web Comic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029145"/>
            <a:ext cx="2393511" cy="39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01788" y="318891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       Colouring Sheets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115256"/>
            <a:ext cx="2895600" cy="39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3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84575" y="358482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  Find the Perfect Book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999" y="1255159"/>
            <a:ext cx="7690375" cy="325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0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77988" y="338829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  NEW! Battle of the Books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123950"/>
            <a:ext cx="2819400" cy="35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93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54112" y="871233"/>
            <a:ext cx="9712374" cy="6346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5223AB"/>
                </a:solidFill>
              </a:rPr>
              <a:t>NEW! Author/Illustrator Readings </a:t>
            </a:r>
            <a:br>
              <a:rPr lang="en-US" sz="3600" b="1" dirty="0">
                <a:solidFill>
                  <a:srgbClr val="5223AB"/>
                </a:solidFill>
              </a:rPr>
            </a:br>
            <a:r>
              <a:rPr lang="en-US" sz="3600" b="1" dirty="0">
                <a:solidFill>
                  <a:srgbClr val="5223AB"/>
                </a:solidFill>
              </a:rPr>
              <a:t>&amp; Workshops</a:t>
            </a:r>
            <a:endParaRPr lang="en-CA" sz="3600" b="1" dirty="0">
              <a:solidFill>
                <a:srgbClr val="5223A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4030" y="4885578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526" y="1467832"/>
            <a:ext cx="3207547" cy="32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7413" y="446133"/>
            <a:ext cx="9712374" cy="6346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5223AB"/>
                </a:solidFill>
              </a:rPr>
              <a:t>More Information</a:t>
            </a:r>
            <a:endParaRPr lang="en-CA" sz="3600" b="1" dirty="0">
              <a:solidFill>
                <a:srgbClr val="5223A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6900" y="1081883"/>
            <a:ext cx="8153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Keep up-to-date with TD SRC news! Scroll to the bottom of the NEWS page and sign up for email updates by subscribing to our newsletter.</a:t>
            </a:r>
          </a:p>
          <a:p>
            <a:endParaRPr lang="en-US" sz="1400" b="1" dirty="0"/>
          </a:p>
          <a:p>
            <a:r>
              <a:rPr lang="en-US" sz="1400" b="1" u="sng" dirty="0">
                <a:solidFill>
                  <a:srgbClr val="5223AB"/>
                </a:solidFill>
              </a:rPr>
              <a:t>https://www.tdsummerreadingclub.ca/staff/news</a:t>
            </a:r>
          </a:p>
          <a:p>
            <a:endParaRPr lang="en-US" sz="1400" b="1" u="sng" dirty="0">
              <a:solidFill>
                <a:srgbClr val="5223AB"/>
              </a:solidFill>
            </a:endParaRPr>
          </a:p>
          <a:p>
            <a:r>
              <a:rPr lang="en-US" sz="1400" b="1" dirty="0"/>
              <a:t>If you have any questions or need clarification, please don’t hesitate to get in touch with us:</a:t>
            </a:r>
          </a:p>
          <a:p>
            <a:endParaRPr lang="en-US" sz="1400" b="1" dirty="0"/>
          </a:p>
          <a:p>
            <a:r>
              <a:rPr lang="en-US" sz="1400" b="1" dirty="0"/>
              <a:t>Program Development </a:t>
            </a:r>
          </a:p>
          <a:p>
            <a:endParaRPr lang="en-US" sz="1400" b="1" dirty="0"/>
          </a:p>
          <a:p>
            <a:r>
              <a:rPr lang="en-US" sz="1400" b="1" dirty="0"/>
              <a:t>Jessica Roy</a:t>
            </a:r>
          </a:p>
          <a:p>
            <a:r>
              <a:rPr lang="en-US" sz="1400" b="1" dirty="0"/>
              <a:t>Manager, TD Summer Reading Club</a:t>
            </a:r>
          </a:p>
          <a:p>
            <a:r>
              <a:rPr lang="en-US" sz="1400" b="1" dirty="0"/>
              <a:t>416-393-7519</a:t>
            </a:r>
          </a:p>
          <a:p>
            <a:r>
              <a:rPr lang="en-US" sz="1400" b="1" u="sng" dirty="0">
                <a:solidFill>
                  <a:srgbClr val="5223AB"/>
                </a:solidFill>
              </a:rPr>
              <a:t>jessicaroy@tpl.ca</a:t>
            </a:r>
            <a:endParaRPr lang="en-US" sz="1400" b="1" dirty="0">
              <a:solidFill>
                <a:srgbClr val="5223AB"/>
              </a:solidFill>
            </a:endParaRPr>
          </a:p>
          <a:p>
            <a:endParaRPr lang="en-US" sz="1400" b="1" dirty="0"/>
          </a:p>
          <a:p>
            <a:r>
              <a:rPr lang="en-US" sz="1400" b="1" dirty="0"/>
              <a:t>Daniel Colangelo</a:t>
            </a:r>
          </a:p>
          <a:p>
            <a:r>
              <a:rPr lang="en-US" sz="1400" b="1" dirty="0"/>
              <a:t>Senior Services Specialist</a:t>
            </a:r>
          </a:p>
          <a:p>
            <a:r>
              <a:rPr lang="en-US" sz="1400" b="1" dirty="0"/>
              <a:t>416-393-7507</a:t>
            </a:r>
          </a:p>
          <a:p>
            <a:r>
              <a:rPr lang="en-US" sz="1400" b="1" u="sng" dirty="0">
                <a:solidFill>
                  <a:srgbClr val="5223AB"/>
                </a:solidFill>
              </a:rPr>
              <a:t>dcolangelo@tpl.ca</a:t>
            </a:r>
          </a:p>
          <a:p>
            <a:endParaRPr lang="en-US" sz="1400" b="1" dirty="0"/>
          </a:p>
          <a:p>
            <a:r>
              <a:rPr lang="en-US" sz="1400" b="1" dirty="0"/>
              <a:t>National Program Coordination</a:t>
            </a:r>
          </a:p>
          <a:p>
            <a:endParaRPr lang="en-US" sz="1400" b="1" dirty="0"/>
          </a:p>
          <a:p>
            <a:r>
              <a:rPr lang="en-US" sz="1400" b="1" dirty="0"/>
              <a:t>Lianne Fortin</a:t>
            </a:r>
          </a:p>
          <a:p>
            <a:r>
              <a:rPr lang="en-US" sz="1400" b="1" dirty="0"/>
              <a:t>Program Manager, Library and Archives Canada</a:t>
            </a:r>
          </a:p>
          <a:p>
            <a:r>
              <a:rPr lang="en-US" sz="1400" b="1" dirty="0"/>
              <a:t>613-552-3568</a:t>
            </a:r>
          </a:p>
          <a:p>
            <a:r>
              <a:rPr lang="en-US" sz="1400" b="1" u="sng" dirty="0">
                <a:solidFill>
                  <a:srgbClr val="5223AB"/>
                </a:solidFill>
              </a:rPr>
              <a:t>lianne.fortin@canada.ca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32989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1506" y="405601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Create an Online Notebook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318" y="1297838"/>
            <a:ext cx="4419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8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0670" y="325327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Your Notebook: Books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143000"/>
            <a:ext cx="7470164" cy="38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0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10943" y="403411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Your Notebook: Badges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555" y="1174376"/>
            <a:ext cx="7620000" cy="374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8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60594" y="403411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Stuff to Do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906" y="1038110"/>
            <a:ext cx="7848600" cy="39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0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70729" y="358586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Read eBooks</a:t>
            </a:r>
            <a:endParaRPr lang="en-CA" sz="3200" b="1" dirty="0">
              <a:solidFill>
                <a:srgbClr val="5223A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4446" y="4951863"/>
            <a:ext cx="89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 </a:t>
            </a:r>
            <a:endParaRPr lang="en-CA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625" y="1292032"/>
            <a:ext cx="7861432" cy="33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25588" y="347824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Review Books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1143000"/>
            <a:ext cx="4876800" cy="39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87488" y="362017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Trivia Questions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1143000"/>
            <a:ext cx="5867400" cy="38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4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17591" y="394446"/>
            <a:ext cx="8131224" cy="634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5223AB"/>
                </a:solidFill>
              </a:rPr>
              <a:t>Silly Stories</a:t>
            </a:r>
            <a:endParaRPr lang="en-CA" sz="3200" b="1" dirty="0">
              <a:solidFill>
                <a:srgbClr val="5223A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903" y="1160929"/>
            <a:ext cx="5562600" cy="374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28002"/>
      </p:ext>
    </p:extLst>
  </p:cSld>
  <p:clrMapOvr>
    <a:masterClrMapping/>
  </p:clrMapOvr>
</p:sld>
</file>

<file path=ppt/theme/theme1.xml><?xml version="1.0" encoding="utf-8"?>
<a:theme xmlns:a="http://schemas.openxmlformats.org/drawingml/2006/main" name="TDSRC_EN+FR_PPT_Template_-_2019">
  <a:themeElements>
    <a:clrScheme name="TD Summer Reading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0AB"/>
      </a:accent1>
      <a:accent2>
        <a:srgbClr val="00A1DE"/>
      </a:accent2>
      <a:accent3>
        <a:srgbClr val="522398"/>
      </a:accent3>
      <a:accent4>
        <a:srgbClr val="E21776"/>
      </a:accent4>
      <a:accent5>
        <a:srgbClr val="A9CFEA"/>
      </a:accent5>
      <a:accent6>
        <a:srgbClr val="A6D4DA"/>
      </a:accent6>
      <a:hlink>
        <a:srgbClr val="B8B0C8"/>
      </a:hlink>
      <a:folHlink>
        <a:srgbClr val="954F72"/>
      </a:folHlink>
    </a:clrScheme>
    <a:fontScheme name="TDSRC Fonts">
      <a:majorFont>
        <a:latin typeface="Mikado Bold"/>
        <a:ea typeface=""/>
        <a:cs typeface=""/>
      </a:majorFont>
      <a:minorFont>
        <a:latin typeface="Mikad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DE8C36-86CF-4DF4-A362-D05919618095}" vid="{02B04DC8-BAEF-4198-B295-06D6E76070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ApprovalStatus xmlns="588dd58b-c235-4de7-be6d-a821336e58b0" xsi:nil="true"/>
    <BLApprovers xmlns="588dd58b-c235-4de7-be6d-a821336e58b0" xsi:nil="true"/>
    <BLApprovalHistory xmlns="588dd58b-c235-4de7-be6d-a821336e58b0" xsi:nil="true"/>
    <DocumentSetDescription xmlns="http://schemas.microsoft.com/sharepoint/v3" xsi:nil="true"/>
    <Folder_x0020_Name xmlns="6de87efa-1781-4aa1-8af2-5d09ca9d03fe" xsi:nil="true"/>
    <_EndDate xmlns="http://schemas.microsoft.com/sharepoint/v3/fields">2020-05-04T19:27:57+00:00</_EndDate>
    <Requester_x0020_name xmlns="6de87efa-1781-4aa1-8af2-5d09ca9d03fe">
      <UserInfo>
        <DisplayName>Morin, Carolan</DisplayName>
        <AccountId>4591</AccountId>
        <AccountType/>
      </UserInfo>
      <UserInfo>
        <DisplayName>Goderre, Sophie</DisplayName>
        <AccountId>5003</AccountId>
        <AccountType/>
      </UserInfo>
    </Requester_x0020_name>
    <Project xmlns="6de87efa-1781-4aa1-8af2-5d09ca9d03fe">20-467</Project>
    <Fiscal_x0020_year xmlns="db4164cc-306e-4a7e-b389-53d1156d8c49">2015-2016</Fiscal_x0020_year>
    <Author_x0020_Name xmlns="6de87efa-1781-4aa1-8af2-5d09ca9d03fe">
      <UserInfo>
        <DisplayName>Morin, Carolan</DisplayName>
        <AccountId>4591</AccountId>
        <AccountType/>
      </UserInfo>
      <UserInfo>
        <DisplayName>Goderre, Sophie</DisplayName>
        <AccountId>5003</AccountId>
        <AccountType/>
      </UserInfo>
    </Author_x0020_Name>
    <BLApprovalDate xmlns="588dd58b-c235-4de7-be6d-a821336e58b0" xsi:nil="true"/>
    <StartDate xmlns="http://schemas.microsoft.com/sharepoint/v3">2020-05-04T19:27:57+00:00</StartDate>
    <Reference_x0020_Document xmlns="6de87efa-1781-4aa1-8af2-5d09ca9d03fe">No</Reference_x0020_Document>
    <Strategic_x0020_comm xmlns="6de87efa-1781-4aa1-8af2-5d09ca9d03fe">61</Strategic_x0020_comm>
    <_dlc_DocId xmlns="db4164cc-306e-4a7e-b389-53d1156d8c49">COMM-4-61458</_dlc_DocId>
    <_dlc_DocIdUrl xmlns="db4164cc-306e-4a7e-b389-53d1156d8c49">
      <Url>http://collaboration/sites/comm/CSR/_layouts/15/DocIdRedir.aspx?ID=COMM-4-61458</Url>
      <Description>COMM-4-61458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E0ABF033926448D9241759B3EE125" ma:contentTypeVersion="158" ma:contentTypeDescription="Create a new document." ma:contentTypeScope="" ma:versionID="ef61b0c7b7a7952104b382c41e427b70">
  <xsd:schema xmlns:xsd="http://www.w3.org/2001/XMLSchema" xmlns:xs="http://www.w3.org/2001/XMLSchema" xmlns:p="http://schemas.microsoft.com/office/2006/metadata/properties" xmlns:ns1="http://schemas.microsoft.com/sharepoint/v3" xmlns:ns2="588dd58b-c235-4de7-be6d-a821336e58b0" xmlns:ns3="6de87efa-1781-4aa1-8af2-5d09ca9d03fe" xmlns:ns4="db4164cc-306e-4a7e-b389-53d1156d8c49" xmlns:ns5="http://schemas.microsoft.com/sharepoint/v3/fields" targetNamespace="http://schemas.microsoft.com/office/2006/metadata/properties" ma:root="true" ma:fieldsID="b2a5eea27c35a75f311e03a77e8192ab" ns1:_="" ns2:_="" ns3:_="" ns4:_="" ns5:_="">
    <xsd:import namespace="http://schemas.microsoft.com/sharepoint/v3"/>
    <xsd:import namespace="588dd58b-c235-4de7-be6d-a821336e58b0"/>
    <xsd:import namespace="6de87efa-1781-4aa1-8af2-5d09ca9d03fe"/>
    <xsd:import namespace="db4164cc-306e-4a7e-b389-53d1156d8c49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BLApprovalDate" minOccurs="0"/>
                <xsd:element ref="ns2:BLApprovalHistory" minOccurs="0"/>
                <xsd:element ref="ns2:BLApprovalStatus" minOccurs="0"/>
                <xsd:element ref="ns2:BLApprovers" minOccurs="0"/>
                <xsd:element ref="ns3:Author_x0020_Name" minOccurs="0"/>
                <xsd:element ref="ns3:Requester_x0020_name" minOccurs="0"/>
                <xsd:element ref="ns3:Project" minOccurs="0"/>
                <xsd:element ref="ns3:Strategic_x0020_comm" minOccurs="0"/>
                <xsd:element ref="ns1:DocumentSetDescription" minOccurs="0"/>
                <xsd:element ref="ns3:Folder_x0020_Name" minOccurs="0"/>
                <xsd:element ref="ns3:Reference_x0020_Document" minOccurs="0"/>
                <xsd:element ref="ns4:_dlc_DocId" minOccurs="0"/>
                <xsd:element ref="ns4:_dlc_DocIdUrl" minOccurs="0"/>
                <xsd:element ref="ns4:_dlc_DocIdPersistId" minOccurs="0"/>
                <xsd:element ref="ns1:StartDate" minOccurs="0"/>
                <xsd:element ref="ns5:_EndDate" minOccurs="0"/>
                <xsd:element ref="ns4:Fiscal_x0020_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7" nillable="true" ma:displayName="Description" ma:description="Short description of work required. Special instructions about your project/request." ma:internalName="DocumentSetDescription">
      <xsd:simpleType>
        <xsd:restriction base="dms:Note"/>
      </xsd:simpleType>
    </xsd:element>
    <xsd:element name="StartDate" ma:index="32" nillable="true" ma:displayName="Start Date" ma:default="[today]" ma:format="DateOnly" ma:hidden="true" ma:internalName="Start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dd58b-c235-4de7-be6d-a821336e58b0" elementFormDefault="qualified">
    <xsd:import namespace="http://schemas.microsoft.com/office/2006/documentManagement/types"/>
    <xsd:import namespace="http://schemas.microsoft.com/office/infopath/2007/PartnerControls"/>
    <xsd:element name="BLApprovalDate" ma:index="2" nillable="true" ma:displayName="Review-Approval Date" ma:format="DateOnly" ma:hidden="true" ma:internalName="BLApprovalDate" ma:readOnly="false">
      <xsd:simpleType>
        <xsd:restriction base="dms:DateTime"/>
      </xsd:simpleType>
    </xsd:element>
    <xsd:element name="BLApprovalHistory" ma:index="3" nillable="true" ma:displayName="Review-Approval History" ma:hidden="true" ma:internalName="BLApprovalHistory" ma:readOnly="false">
      <xsd:simpleType>
        <xsd:restriction base="dms:Note"/>
      </xsd:simpleType>
    </xsd:element>
    <xsd:element name="BLApprovalStatus" ma:index="4" nillable="true" ma:displayName="Review-Approval Status" ma:hidden="true" ma:internalName="BLApprovalStatus" ma:readOnly="false">
      <xsd:simpleType>
        <xsd:restriction base="dms:Text">
          <xsd:maxLength value="255"/>
        </xsd:restriction>
      </xsd:simpleType>
    </xsd:element>
    <xsd:element name="BLApprovers" ma:index="5" nillable="true" ma:displayName="Reviewers-Approvers" ma:hidden="true" ma:internalName="BLApprover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87efa-1781-4aa1-8af2-5d09ca9d03fe" elementFormDefault="qualified">
    <xsd:import namespace="http://schemas.microsoft.com/office/2006/documentManagement/types"/>
    <xsd:import namespace="http://schemas.microsoft.com/office/infopath/2007/PartnerControls"/>
    <xsd:element name="Author_x0020_Name" ma:index="7" nillable="true" ma:displayName="Author's name" ma:description="Someone who can answer questions about the text." ma:list="UserInfo" ma:SharePointGroup="0" ma:internalName="Author_x0020_Nam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uester_x0020_name" ma:index="8" nillable="true" ma:displayName="Requester name" ma:list="UserInfo" ma:SharePointGroup="0" ma:internalName="Requester_x0020_nam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" ma:index="9" nillable="true" ma:displayName="Project" ma:description="Mandatory field" ma:hidden="true" ma:indexed="true" ma:internalName="Project" ma:readOnly="false">
      <xsd:simpleType>
        <xsd:restriction base="dms:Text">
          <xsd:maxLength value="255"/>
        </xsd:restriction>
      </xsd:simpleType>
    </xsd:element>
    <xsd:element name="Strategic_x0020_comm" ma:index="11" nillable="true" ma:displayName="Communications advisors" ma:list="{61fa1e0a-683f-4c61-a441-5a0ba35242dc}" ma:internalName="Strategic_x0020_comm" ma:readOnly="false" ma:showField="Title">
      <xsd:simpleType>
        <xsd:restriction base="dms:Lookup"/>
      </xsd:simpleType>
    </xsd:element>
    <xsd:element name="Folder_x0020_Name" ma:index="21" nillable="true" ma:displayName="Folder Name" ma:list="{fe257351-cdc8-49e4-aeed-048591e8ac1f}" ma:internalName="Folder_x0020_Name" ma:showField="Title">
      <xsd:simpleType>
        <xsd:restriction base="dms:Lookup"/>
      </xsd:simpleType>
    </xsd:element>
    <xsd:element name="Reference_x0020_Document" ma:index="23" nillable="true" ma:displayName="Reference Document" ma:default="No" ma:format="Dropdown" ma:internalName="Reference_x0020_Document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164cc-306e-4a7e-b389-53d1156d8c49" elementFormDefault="qualified">
    <xsd:import namespace="http://schemas.microsoft.com/office/2006/documentManagement/types"/>
    <xsd:import namespace="http://schemas.microsoft.com/office/infopath/2007/PartnerControls"/>
    <xsd:element name="_dlc_DocId" ma:index="2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iscal_x0020_year" ma:index="34" nillable="true" ma:displayName="Fiscal year" ma:default="2015-2016" ma:format="Dropdown" ma:hidden="true" ma:internalName="Fiscal_x0020_year" ma:readOnly="false">
      <xsd:simpleType>
        <xsd:restriction base="dms:Choice">
          <xsd:enumeration value="2015-2016"/>
          <xsd:enumeration value="2016-2017"/>
          <xsd:enumeration value="2017-2018"/>
          <xsd:enumeration value="2018-2019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EndDate" ma:index="33" nillable="true" ma:displayName="End Date" ma:default="[today]" ma:format="DateTime" ma:hidden="true" ma:internalName="_End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SharedContentType xmlns="Microsoft.SharePoint.Taxonomy.ContentTypeSync" SourceId="5341ffb6-9f44-4f1b-9ccc-ac841d6afe01" ContentTypeId="0x0101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CDBD13-937F-43A1-AEA6-DED1BCFB02C7}">
  <ds:schemaRefs>
    <ds:schemaRef ds:uri="http://www.w3.org/XML/1998/namespace"/>
    <ds:schemaRef ds:uri="6de87efa-1781-4aa1-8af2-5d09ca9d03f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/fields"/>
    <ds:schemaRef ds:uri="db4164cc-306e-4a7e-b389-53d1156d8c49"/>
    <ds:schemaRef ds:uri="http://purl.org/dc/dcmitype/"/>
    <ds:schemaRef ds:uri="http://schemas.microsoft.com/office/2006/documentManagement/types"/>
    <ds:schemaRef ds:uri="588dd58b-c235-4de7-be6d-a821336e58b0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37D917F-A1ED-400B-9381-D3430F840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dd58b-c235-4de7-be6d-a821336e58b0"/>
    <ds:schemaRef ds:uri="6de87efa-1781-4aa1-8af2-5d09ca9d03fe"/>
    <ds:schemaRef ds:uri="db4164cc-306e-4a7e-b389-53d1156d8c49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D49E4B-AE50-42C4-AF7B-CAA45FD75F23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14880EF6-7448-4D1A-926B-DD81EE87AF0F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C3F60616-0923-49F4-96AD-5DB835988CC5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266309BA-3577-44E8-9838-742BCB300A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TDSRC_EN+FR_PPT_Template_-_2019.potx</Template>
  <TotalTime>699</TotalTime>
  <Words>698</Words>
  <Application>Microsoft Office PowerPoint</Application>
  <PresentationFormat>Widescreen</PresentationFormat>
  <Paragraphs>80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Mikado Regular</vt:lpstr>
      <vt:lpstr>Mikado Medium</vt:lpstr>
      <vt:lpstr>Mikado Bold</vt:lpstr>
      <vt:lpstr>Calibri</vt:lpstr>
      <vt:lpstr>Arial</vt:lpstr>
      <vt:lpstr>Verdana</vt:lpstr>
      <vt:lpstr>TDSRC_EN+FR_PPT_Template_-_2019</vt:lpstr>
      <vt:lpstr>  Kids’ Site Features</vt:lpstr>
      <vt:lpstr>Create an Online Notebook</vt:lpstr>
      <vt:lpstr>Your Notebook: Books</vt:lpstr>
      <vt:lpstr>Your Notebook: Badges</vt:lpstr>
      <vt:lpstr>Stuff to Do</vt:lpstr>
      <vt:lpstr>Read eBooks</vt:lpstr>
      <vt:lpstr>Review Books</vt:lpstr>
      <vt:lpstr>Trivia Questions</vt:lpstr>
      <vt:lpstr>Silly Stories</vt:lpstr>
      <vt:lpstr>Story Starters</vt:lpstr>
      <vt:lpstr>Read Jokes</vt:lpstr>
      <vt:lpstr>           Write Jokes  </vt:lpstr>
      <vt:lpstr>            Web Comic</vt:lpstr>
      <vt:lpstr>       Colouring Sheets</vt:lpstr>
      <vt:lpstr>  Find the Perfect Book</vt:lpstr>
      <vt:lpstr>  NEW! Battle of the Books</vt:lpstr>
      <vt:lpstr>NEW! Author/Illustrator Readings  &amp; Workshops</vt:lpstr>
      <vt:lpstr>More Information</vt:lpstr>
    </vt:vector>
  </TitlesOfParts>
  <Company>Toronto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Topping</dc:creator>
  <cp:lastModifiedBy>Laina Kelly</cp:lastModifiedBy>
  <cp:revision>76</cp:revision>
  <cp:lastPrinted>2016-02-22T17:48:48Z</cp:lastPrinted>
  <dcterms:created xsi:type="dcterms:W3CDTF">2019-02-06T19:00:10Z</dcterms:created>
  <dcterms:modified xsi:type="dcterms:W3CDTF">2020-06-08T19:03:41Z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0x010100CB6E0ABF033926448D9241759B3EE125</vt:lpwstr>
  </property>
  <property fmtid="{D5CDD505-2E9C-101B-9397-08002B2CF9AE}" pid="3" name="_dlc_DocIdItemGuid">
    <vt:lpwstr>6e61c1f5-50ff-4810-b4d9-d1da41e87760</vt:lpwstr>
  </property>
</Properties>
</file>